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1"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B92E914-FA9F-4612-94C1-73B99DFD3D65}" type="datetimeFigureOut">
              <a:rPr lang="en-US" smtClean="0"/>
              <a:pPr/>
              <a:t>2/15/2010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50FBC25-8DF6-4EA6-AB9A-16357583661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advClick="0" advTm="5000">
    <p:randomBar/>
    <p:sndAc>
      <p:stSnd>
        <p:snd r:embed="rId1" name="breez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92E914-FA9F-4612-94C1-73B99DFD3D65}" type="datetimeFigureOut">
              <a:rPr lang="en-US" smtClean="0"/>
              <a:pPr/>
              <a:t>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FBC25-8DF6-4EA6-AB9A-163575836612}" type="slidenum">
              <a:rPr lang="en-US" smtClean="0"/>
              <a:pPr/>
              <a:t>‹#›</a:t>
            </a:fld>
            <a:endParaRPr lang="en-US"/>
          </a:p>
        </p:txBody>
      </p:sp>
    </p:spTree>
  </p:cSld>
  <p:clrMapOvr>
    <a:masterClrMapping/>
  </p:clrMapOvr>
  <p:transition spd="med" advClick="0" advTm="5000">
    <p:randomBar/>
    <p:sndAc>
      <p:stSnd>
        <p:snd r:embed="rId1" name="breez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8B92E914-FA9F-4612-94C1-73B99DFD3D65}" type="datetimeFigureOut">
              <a:rPr lang="en-US" smtClean="0"/>
              <a:pPr/>
              <a:t>2/15/2010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50FBC25-8DF6-4EA6-AB9A-16357583661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med" advClick="0" advTm="5000">
    <p:randomBar/>
    <p:sndAc>
      <p:stSnd>
        <p:snd r:embed="rId1"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B92E914-FA9F-4612-94C1-73B99DFD3D65}" type="datetimeFigureOut">
              <a:rPr lang="en-US" smtClean="0"/>
              <a:pPr/>
              <a:t>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50FBC25-8DF6-4EA6-AB9A-163575836612}"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advClick="0" advTm="5000">
    <p:randomBar/>
    <p:sndAc>
      <p:stSnd>
        <p:snd r:embed="rId1" name="breez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B92E914-FA9F-4612-94C1-73B99DFD3D65}" type="datetimeFigureOut">
              <a:rPr lang="en-US" smtClean="0"/>
              <a:pPr/>
              <a:t>2/15/2010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50FBC25-8DF6-4EA6-AB9A-163575836612}"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spd="med" advClick="0" advTm="5000">
    <p:randomBar/>
    <p:sndAc>
      <p:stSnd>
        <p:snd r:embed="rId1" name="breez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B92E914-FA9F-4612-94C1-73B99DFD3D65}" type="datetimeFigureOut">
              <a:rPr lang="en-US" smtClean="0"/>
              <a:pPr/>
              <a:t>2/15/2010</a:t>
            </a:fld>
            <a:endParaRPr lang="en-US"/>
          </a:p>
        </p:txBody>
      </p:sp>
      <p:sp>
        <p:nvSpPr>
          <p:cNvPr id="10" name="Slide Number Placeholder 9"/>
          <p:cNvSpPr>
            <a:spLocks noGrp="1"/>
          </p:cNvSpPr>
          <p:nvPr>
            <p:ph type="sldNum" sz="quarter" idx="16"/>
          </p:nvPr>
        </p:nvSpPr>
        <p:spPr/>
        <p:txBody>
          <a:bodyPr rtlCol="0"/>
          <a:lstStyle/>
          <a:p>
            <a:fld id="{450FBC25-8DF6-4EA6-AB9A-163575836612}"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spd="med" advClick="0" advTm="5000">
    <p:randomBar/>
    <p:sndAc>
      <p:stSnd>
        <p:snd r:embed="rId1" name="breez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8B92E914-FA9F-4612-94C1-73B99DFD3D65}" type="datetimeFigureOut">
              <a:rPr lang="en-US" smtClean="0"/>
              <a:pPr/>
              <a:t>2/15/2010</a:t>
            </a:fld>
            <a:endParaRPr lang="en-US"/>
          </a:p>
        </p:txBody>
      </p:sp>
      <p:sp>
        <p:nvSpPr>
          <p:cNvPr id="12" name="Slide Number Placeholder 11"/>
          <p:cNvSpPr>
            <a:spLocks noGrp="1"/>
          </p:cNvSpPr>
          <p:nvPr>
            <p:ph type="sldNum" sz="quarter" idx="16"/>
          </p:nvPr>
        </p:nvSpPr>
        <p:spPr/>
        <p:txBody>
          <a:bodyPr rtlCol="0"/>
          <a:lstStyle/>
          <a:p>
            <a:fld id="{450FBC25-8DF6-4EA6-AB9A-163575836612}"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spd="med" advClick="0" advTm="5000">
    <p:randomBar/>
    <p:sndAc>
      <p:stSnd>
        <p:snd r:embed="rId1" name="breez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B92E914-FA9F-4612-94C1-73B99DFD3D65}" type="datetimeFigureOut">
              <a:rPr lang="en-US" smtClean="0"/>
              <a:pPr/>
              <a:t>2/15/2010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50FBC25-8DF6-4EA6-AB9A-163575836612}" type="slidenum">
              <a:rPr lang="en-US" smtClean="0"/>
              <a:pPr/>
              <a:t>‹#›</a:t>
            </a:fld>
            <a:endParaRPr lang="en-US"/>
          </a:p>
        </p:txBody>
      </p:sp>
    </p:spTree>
  </p:cSld>
  <p:clrMapOvr>
    <a:masterClrMapping/>
  </p:clrMapOvr>
  <p:transition spd="med" advClick="0" advTm="5000">
    <p:randomBar/>
    <p:sndAc>
      <p:stSnd>
        <p:snd r:embed="rId1" name="breez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92E914-FA9F-4612-94C1-73B99DFD3D65}" type="datetimeFigureOut">
              <a:rPr lang="en-US" smtClean="0"/>
              <a:pPr/>
              <a:t>2/15/2010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50FBC25-8DF6-4EA6-AB9A-163575836612}" type="slidenum">
              <a:rPr lang="en-US" smtClean="0"/>
              <a:pPr/>
              <a:t>‹#›</a:t>
            </a:fld>
            <a:endParaRPr lang="en-US"/>
          </a:p>
        </p:txBody>
      </p:sp>
    </p:spTree>
  </p:cSld>
  <p:clrMapOvr>
    <a:masterClrMapping/>
  </p:clrMapOvr>
  <p:transition spd="med" advClick="0" advTm="5000">
    <p:randomBar/>
    <p:sndAc>
      <p:stSnd>
        <p:snd r:embed="rId1" name="breez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B92E914-FA9F-4612-94C1-73B99DFD3D65}" type="datetimeFigureOut">
              <a:rPr lang="en-US" smtClean="0"/>
              <a:pPr/>
              <a:t>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50FBC25-8DF6-4EA6-AB9A-163575836612}"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advClick="0" advTm="5000">
    <p:randomBar/>
    <p:sndAc>
      <p:stSnd>
        <p:snd r:embed="rId1" name="breez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B92E914-FA9F-4612-94C1-73B99DFD3D65}" type="datetimeFigureOut">
              <a:rPr lang="en-US" smtClean="0"/>
              <a:pPr/>
              <a:t>2/15/2010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50FBC25-8DF6-4EA6-AB9A-163575836612}"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spd="med" advClick="0" advTm="5000">
    <p:randomBar/>
    <p:sndAc>
      <p:stSnd>
        <p:snd r:embed="rId1" name="breez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B92E914-FA9F-4612-94C1-73B99DFD3D65}" type="datetimeFigureOut">
              <a:rPr lang="en-US" smtClean="0"/>
              <a:pPr/>
              <a:t>2/15/2010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50FBC25-8DF6-4EA6-AB9A-16357583661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advClick="0" advTm="5000">
    <p:randomBar/>
    <p:sndAc>
      <p:stSnd>
        <p:snd r:embed="rId13" name="breeze.wav"/>
      </p:stSnd>
    </p:sndAc>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audio" Target="file:///C:\Documents%20and%20Settings\All%20Users\Documents\My%20Music\Sample%20Music\New%20Stories%20(Highway%20Blues).wma" TargetMode="External"/><Relationship Id="rId7" Type="http://schemas.openxmlformats.org/officeDocument/2006/relationships/image" Target="../media/image3.png"/><Relationship Id="rId2" Type="http://schemas.openxmlformats.org/officeDocument/2006/relationships/audio" Target="file:///C:\Documents%20and%20Settings\SHANTAY%20BERGUIN\My%20Documents\My%20Music\PictureProject%20samples\DangerousPlace.mp3" TargetMode="External"/><Relationship Id="rId1" Type="http://schemas.openxmlformats.org/officeDocument/2006/relationships/audio" Target="file:///C:\Documents%20and%20Settings\All%20Users\Documents\My%20Music\Sample%20Music\Beethoven's%20Symphony%20No.%209%20(Scherzo).wma" TargetMode="External"/><Relationship Id="rId6" Type="http://schemas.openxmlformats.org/officeDocument/2006/relationships/audio" Target="../media/audio1.wav"/><Relationship Id="rId5" Type="http://schemas.openxmlformats.org/officeDocument/2006/relationships/slideLayout" Target="../slideLayouts/slideLayout1.xml"/><Relationship Id="rId4" Type="http://schemas.openxmlformats.org/officeDocument/2006/relationships/audio" Target="../media/audio2.wav"/></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11.wav"/><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4.xml"/><Relationship Id="rId1" Type="http://schemas.openxmlformats.org/officeDocument/2006/relationships/audio" Target="../media/audio12.wav"/><Relationship Id="rId5" Type="http://schemas.openxmlformats.org/officeDocument/2006/relationships/image" Target="../media/image4.png"/><Relationship Id="rId4" Type="http://schemas.openxmlformats.org/officeDocument/2006/relationships/image" Target="../media/image13.gif"/></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13.wav"/><Relationship Id="rId5" Type="http://schemas.openxmlformats.org/officeDocument/2006/relationships/image" Target="../media/image4.png"/><Relationship Id="rId4" Type="http://schemas.openxmlformats.org/officeDocument/2006/relationships/image" Target="../media/image14.gif"/></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14.wav"/><Relationship Id="rId5" Type="http://schemas.openxmlformats.org/officeDocument/2006/relationships/image" Target="../media/image4.png"/><Relationship Id="rId4" Type="http://schemas.openxmlformats.org/officeDocument/2006/relationships/image" Target="../media/image15.gif"/></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15.wav"/><Relationship Id="rId5" Type="http://schemas.openxmlformats.org/officeDocument/2006/relationships/image" Target="../media/image4.png"/><Relationship Id="rId4" Type="http://schemas.openxmlformats.org/officeDocument/2006/relationships/image" Target="../media/image16.gif"/></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16.wav"/><Relationship Id="rId5" Type="http://schemas.openxmlformats.org/officeDocument/2006/relationships/image" Target="../media/image4.png"/><Relationship Id="rId4" Type="http://schemas.openxmlformats.org/officeDocument/2006/relationships/image" Target="../media/image17.gif"/></Relationships>
</file>

<file path=ppt/slides/_rels/slide16.xml.rels><?xml version="1.0" encoding="UTF-8" standalone="yes"?>
<Relationships xmlns="http://schemas.openxmlformats.org/package/2006/relationships"><Relationship Id="rId8" Type="http://schemas.openxmlformats.org/officeDocument/2006/relationships/hyperlink" Target="http://www.bl.uk/onlinegallery/virtualbooks/index.html" TargetMode="External"/><Relationship Id="rId3" Type="http://schemas.openxmlformats.org/officeDocument/2006/relationships/audio" Target="../media/audio1.wav"/><Relationship Id="rId7" Type="http://schemas.openxmlformats.org/officeDocument/2006/relationships/hyperlink" Target="http://bookbuilder.cast.org/" TargetMode="External"/><Relationship Id="rId2" Type="http://schemas.openxmlformats.org/officeDocument/2006/relationships/slideLayout" Target="../slideLayouts/slideLayout2.xml"/><Relationship Id="rId1" Type="http://schemas.openxmlformats.org/officeDocument/2006/relationships/audio" Target="../media/audio17.wav"/><Relationship Id="rId6" Type="http://schemas.openxmlformats.org/officeDocument/2006/relationships/hyperlink" Target="http://www.futureschannel.com/" TargetMode="External"/><Relationship Id="rId5" Type="http://schemas.openxmlformats.org/officeDocument/2006/relationships/hyperlink" Target="http://www.youtube.com/watch?v=6ILQrUrEWe8&amp;NR=1" TargetMode="External"/><Relationship Id="rId4" Type="http://schemas.openxmlformats.org/officeDocument/2006/relationships/hyperlink" Target="http://www.tcet.unt.edu/START/teks/res.htm" TargetMode="Externa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4.png"/><Relationship Id="rId5" Type="http://schemas.openxmlformats.org/officeDocument/2006/relationships/image" Target="../media/image5.jpeg"/><Relationship Id="rId4" Type="http://schemas.openxmlformats.org/officeDocument/2006/relationships/hyperlink" Target="http://www.youtube.com/watch?v=6ILQrUrEWe8&amp;NR=1" TargetMode="Externa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4.wav"/><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5.wav"/><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hyperlink" Target="http://www.tcet.unt.edu/START/teks/res.htm" TargetMode="Externa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6.wav"/><Relationship Id="rId5" Type="http://schemas.openxmlformats.org/officeDocument/2006/relationships/image" Target="../media/image4.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xml"/><Relationship Id="rId1" Type="http://schemas.openxmlformats.org/officeDocument/2006/relationships/audio" Target="../media/audio7.wav"/><Relationship Id="rId5" Type="http://schemas.openxmlformats.org/officeDocument/2006/relationships/image" Target="../media/image4.png"/><Relationship Id="rId4" Type="http://schemas.openxmlformats.org/officeDocument/2006/relationships/image" Target="../media/image8.gif"/></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media/audio8.wav"/><Relationship Id="rId6" Type="http://schemas.openxmlformats.org/officeDocument/2006/relationships/image" Target="../media/image9.gif"/><Relationship Id="rId5" Type="http://schemas.openxmlformats.org/officeDocument/2006/relationships/hyperlink" Target="http://www.thefutureschannel.com/dockets/space/spaceports/index.php" TargetMode="External"/><Relationship Id="rId4" Type="http://schemas.openxmlformats.org/officeDocument/2006/relationships/hyperlink" Target="http://www.futureschannel.com/"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audio" Target="../media/audio1.wav"/><Relationship Id="rId7" Type="http://schemas.openxmlformats.org/officeDocument/2006/relationships/image" Target="../media/image11.gif"/><Relationship Id="rId2" Type="http://schemas.openxmlformats.org/officeDocument/2006/relationships/slideLayout" Target="../slideLayouts/slideLayout4.xml"/><Relationship Id="rId1" Type="http://schemas.openxmlformats.org/officeDocument/2006/relationships/audio" Target="../media/audio9.wav"/><Relationship Id="rId6" Type="http://schemas.openxmlformats.org/officeDocument/2006/relationships/image" Target="../media/image10.jpeg"/><Relationship Id="rId5" Type="http://schemas.openxmlformats.org/officeDocument/2006/relationships/hyperlink" Target="http://www.bl.uk/onlinegallery/virtualbooks/index.html" TargetMode="External"/><Relationship Id="rId4" Type="http://schemas.openxmlformats.org/officeDocument/2006/relationships/hyperlink" Target="http://bookbuilder.cast.org/" TargetMode="Externa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9.xml"/><Relationship Id="rId1" Type="http://schemas.openxmlformats.org/officeDocument/2006/relationships/audio" Target="../media/audio10.wav"/><Relationship Id="rId5" Type="http://schemas.openxmlformats.org/officeDocument/2006/relationships/image" Target="../media/image4.png"/><Relationship Id="rId4" Type="http://schemas.openxmlformats.org/officeDocument/2006/relationships/image" Target="../media/image1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Did you know</a:t>
            </a:r>
            <a:r>
              <a:rPr lang="en-US" dirty="0" smtClean="0"/>
              <a:t>…</a:t>
            </a:r>
            <a:br>
              <a:rPr lang="en-US" dirty="0" smtClean="0"/>
            </a:br>
            <a:r>
              <a:rPr lang="en-US" sz="4000" dirty="0" smtClean="0">
                <a:solidFill>
                  <a:srgbClr val="FF0000"/>
                </a:solidFill>
              </a:rPr>
              <a:t>North Shore Middle School </a:t>
            </a:r>
            <a:r>
              <a:rPr lang="en-US" sz="3600" dirty="0" smtClean="0"/>
              <a:t>had a technology Plan?</a:t>
            </a:r>
            <a:endParaRPr lang="en-US" sz="3600" dirty="0"/>
          </a:p>
        </p:txBody>
      </p:sp>
      <p:sp>
        <p:nvSpPr>
          <p:cNvPr id="3" name="Subtitle 2"/>
          <p:cNvSpPr>
            <a:spLocks noGrp="1"/>
          </p:cNvSpPr>
          <p:nvPr>
            <p:ph type="subTitle" idx="1"/>
          </p:nvPr>
        </p:nvSpPr>
        <p:spPr/>
        <p:txBody>
          <a:bodyPr/>
          <a:lstStyle/>
          <a:p>
            <a:r>
              <a:rPr lang="en-US" dirty="0" smtClean="0"/>
              <a:t>Shantay Berguin, Presenter</a:t>
            </a:r>
            <a:endParaRPr lang="en-US" dirty="0"/>
          </a:p>
        </p:txBody>
      </p:sp>
      <p:pic>
        <p:nvPicPr>
          <p:cNvPr id="4" name="Beethoven's Symphony No. 9 (Scherzo).wma">
            <a:hlinkClick r:id="" action="ppaction://media"/>
          </p:cNvPr>
          <p:cNvPicPr>
            <a:picLocks noRot="1" noChangeAspect="1"/>
          </p:cNvPicPr>
          <p:nvPr>
            <a:audioFile r:link="rId1"/>
          </p:nvPr>
        </p:nvPicPr>
        <p:blipFill>
          <a:blip r:embed="rId7" cstate="print"/>
          <a:stretch>
            <a:fillRect/>
          </a:stretch>
        </p:blipFill>
        <p:spPr>
          <a:xfrm>
            <a:off x="4419600" y="3276600"/>
            <a:ext cx="304800" cy="304800"/>
          </a:xfrm>
          <a:prstGeom prst="rect">
            <a:avLst/>
          </a:prstGeom>
        </p:spPr>
      </p:pic>
      <p:pic>
        <p:nvPicPr>
          <p:cNvPr id="5" name="DangerousPlace.mp3">
            <a:hlinkClick r:id="" action="ppaction://media"/>
          </p:cNvPr>
          <p:cNvPicPr>
            <a:picLocks noRot="1" noChangeAspect="1"/>
          </p:cNvPicPr>
          <p:nvPr>
            <a:audioFile r:link="rId2"/>
          </p:nvPr>
        </p:nvPicPr>
        <p:blipFill>
          <a:blip r:embed="rId7" cstate="print"/>
          <a:stretch>
            <a:fillRect/>
          </a:stretch>
        </p:blipFill>
        <p:spPr>
          <a:xfrm>
            <a:off x="4419600" y="3276600"/>
            <a:ext cx="304800" cy="304800"/>
          </a:xfrm>
          <a:prstGeom prst="rect">
            <a:avLst/>
          </a:prstGeom>
        </p:spPr>
      </p:pic>
      <p:pic>
        <p:nvPicPr>
          <p:cNvPr id="6" name="New Stories (Highway Blues).wma">
            <a:hlinkClick r:id="" action="ppaction://media"/>
          </p:cNvPr>
          <p:cNvPicPr>
            <a:picLocks noRot="1" noChangeAspect="1"/>
          </p:cNvPicPr>
          <p:nvPr>
            <a:audioFile r:link="rId3"/>
          </p:nvPr>
        </p:nvPicPr>
        <p:blipFill>
          <a:blip r:embed="rId7" cstate="print"/>
          <a:stretch>
            <a:fillRect/>
          </a:stretch>
        </p:blipFill>
        <p:spPr>
          <a:xfrm>
            <a:off x="4419600" y="3276600"/>
            <a:ext cx="304800" cy="304800"/>
          </a:xfrm>
          <a:prstGeom prst="rect">
            <a:avLst/>
          </a:prstGeom>
        </p:spPr>
      </p:pic>
      <p:pic>
        <p:nvPicPr>
          <p:cNvPr id="7" name="Beethoven's Symphony No. 9 (Scherzo).wma">
            <a:hlinkClick r:id="" action="ppaction://media"/>
          </p:cNvPr>
          <p:cNvPicPr>
            <a:picLocks noRot="1" noChangeAspect="1"/>
          </p:cNvPicPr>
          <p:nvPr>
            <a:audioFile r:link="rId1"/>
          </p:nvPr>
        </p:nvPicPr>
        <p:blipFill>
          <a:blip r:embed="rId7" cstate="print"/>
          <a:stretch>
            <a:fillRect/>
          </a:stretch>
        </p:blipFill>
        <p:spPr>
          <a:xfrm>
            <a:off x="4419600" y="3276600"/>
            <a:ext cx="304800" cy="304800"/>
          </a:xfrm>
          <a:prstGeom prst="rect">
            <a:avLst/>
          </a:prstGeom>
        </p:spPr>
      </p:pic>
      <p:pic>
        <p:nvPicPr>
          <p:cNvPr id="9" name="~PP493.WAV">
            <a:hlinkClick r:id="" action="ppaction://media"/>
          </p:cNvPr>
          <p:cNvPicPr>
            <a:picLocks noRot="1" noChangeAspect="1"/>
          </p:cNvPicPr>
          <p:nvPr>
            <a:wavAudioFile r:embed="rId4" name="~PP493.WAV"/>
          </p:nvPr>
        </p:nvPicPr>
        <p:blipFill>
          <a:blip r:embed="rId8" cstate="print"/>
          <a:stretch>
            <a:fillRect/>
          </a:stretch>
        </p:blipFill>
        <p:spPr>
          <a:xfrm>
            <a:off x="8696325" y="6410325"/>
            <a:ext cx="304800" cy="304800"/>
          </a:xfrm>
          <a:prstGeom prst="rect">
            <a:avLst/>
          </a:prstGeom>
        </p:spPr>
      </p:pic>
    </p:spTree>
  </p:cSld>
  <p:clrMapOvr>
    <a:masterClrMapping/>
  </p:clrMapOvr>
  <p:transition spd="med" advClick="0" advTm="9683">
    <p:randomBar/>
    <p:sndAc>
      <p:stSnd>
        <p:snd r:embed="rId6"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75742" fill="hold"/>
                                        <p:tgtEl>
                                          <p:spTgt spid="4"/>
                                        </p:tgtEl>
                                      </p:cBhvr>
                                    </p:cmd>
                                  </p:childTnLst>
                                </p:cTn>
                              </p:par>
                            </p:childTnLst>
                          </p:cTn>
                        </p:par>
                        <p:par>
                          <p:cTn id="10" fill="hold">
                            <p:stCondLst>
                              <p:cond delay="75742"/>
                            </p:stCondLst>
                            <p:childTnLst>
                              <p:par>
                                <p:cTn id="11" presetID="1" presetClass="mediacall" presetSubtype="0" fill="hold" nodeType="afterEffect">
                                  <p:stCondLst>
                                    <p:cond delay="0"/>
                                  </p:stCondLst>
                                  <p:childTnLst>
                                    <p:cmd type="call" cmd="playFrom(0.0)">
                                      <p:cBhvr>
                                        <p:cTn id="12" dur="81734" fill="hold"/>
                                        <p:tgtEl>
                                          <p:spTgt spid="5"/>
                                        </p:tgtEl>
                                      </p:cBhvr>
                                    </p:cmd>
                                  </p:childTnLst>
                                </p:cTn>
                              </p:par>
                            </p:childTnLst>
                          </p:cTn>
                        </p:par>
                        <p:par>
                          <p:cTn id="13" fill="hold">
                            <p:stCondLst>
                              <p:cond delay="157476"/>
                            </p:stCondLst>
                            <p:childTnLst>
                              <p:par>
                                <p:cTn id="14" presetID="1" presetClass="mediacall" presetSubtype="0" fill="hold" nodeType="afterEffect">
                                  <p:stCondLst>
                                    <p:cond delay="0"/>
                                  </p:stCondLst>
                                  <p:childTnLst>
                                    <p:cmd type="call" cmd="playFrom(0.0)">
                                      <p:cBhvr>
                                        <p:cTn id="15" dur="93714" fill="hold"/>
                                        <p:tgtEl>
                                          <p:spTgt spid="6"/>
                                        </p:tgtEl>
                                      </p:cBhvr>
                                    </p:cmd>
                                  </p:childTnLst>
                                </p:cTn>
                              </p:par>
                            </p:childTnLst>
                          </p:cTn>
                        </p:par>
                        <p:par>
                          <p:cTn id="16" fill="hold">
                            <p:stCondLst>
                              <p:cond delay="251190"/>
                            </p:stCondLst>
                            <p:childTnLst>
                              <p:par>
                                <p:cTn id="17" presetID="1" presetClass="mediacall" presetSubtype="0" fill="hold" nodeType="afterEffect">
                                  <p:stCondLst>
                                    <p:cond delay="0"/>
                                  </p:stCondLst>
                                  <p:childTnLst>
                                    <p:cmd type="call" cmd="playFrom(0.0)">
                                      <p:cBhvr>
                                        <p:cTn id="18" dur="7574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9"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audio>
              <p:cMediaNode vol="80000" showWhenStopped="0">
                <p:cTn id="22"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isNarration="1">
              <p:cMediaNode showWhenStopped="0">
                <p:cTn id="23"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Shore Middle School is…</a:t>
            </a:r>
            <a:endParaRPr lang="en-US" dirty="0"/>
          </a:p>
        </p:txBody>
      </p:sp>
      <p:sp>
        <p:nvSpPr>
          <p:cNvPr id="3" name="Content Placeholder 2"/>
          <p:cNvSpPr>
            <a:spLocks noGrp="1"/>
          </p:cNvSpPr>
          <p:nvPr>
            <p:ph sz="quarter" idx="1"/>
          </p:nvPr>
        </p:nvSpPr>
        <p:spPr/>
        <p:txBody>
          <a:bodyPr/>
          <a:lstStyle/>
          <a:p>
            <a:r>
              <a:rPr lang="en-US" dirty="0" smtClean="0"/>
              <a:t>Title I school</a:t>
            </a:r>
          </a:p>
          <a:p>
            <a:r>
              <a:rPr lang="en-US" dirty="0" smtClean="0"/>
              <a:t>Serves approximately 1308 seventh and eighth graders</a:t>
            </a:r>
          </a:p>
          <a:p>
            <a:r>
              <a:rPr lang="en-US" dirty="0" smtClean="0"/>
              <a:t>Over 100 faculty/staff members</a:t>
            </a:r>
            <a:endParaRPr lang="en-US" dirty="0"/>
          </a:p>
        </p:txBody>
      </p:sp>
      <p:pic>
        <p:nvPicPr>
          <p:cNvPr id="4" name="~PP877.WAV">
            <a:hlinkClick r:id="" action="ppaction://media"/>
          </p:cNvPr>
          <p:cNvPicPr>
            <a:picLocks noRot="1" noChangeAspect="1"/>
          </p:cNvPicPr>
          <p:nvPr>
            <a:wavAudioFile r:embed="rId1" name="~PP877.WAV"/>
          </p:nvPr>
        </p:nvPicPr>
        <p:blipFill>
          <a:blip r:embed="rId4" cstate="print"/>
          <a:stretch>
            <a:fillRect/>
          </a:stretch>
        </p:blipFill>
        <p:spPr>
          <a:xfrm>
            <a:off x="8696325" y="6410325"/>
            <a:ext cx="304800" cy="304800"/>
          </a:xfrm>
          <a:prstGeom prst="rect">
            <a:avLst/>
          </a:prstGeom>
        </p:spPr>
      </p:pic>
    </p:spTree>
  </p:cSld>
  <p:clrMapOvr>
    <a:masterClrMapping/>
  </p:clrMapOvr>
  <p:transition spd="med" advClick="0" advTm="11425">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Current Software/Hardware…</a:t>
            </a:r>
            <a:endParaRPr lang="en-US" dirty="0"/>
          </a:p>
        </p:txBody>
      </p:sp>
      <p:graphicFrame>
        <p:nvGraphicFramePr>
          <p:cNvPr id="5" name="Content Placeholder 4"/>
          <p:cNvGraphicFramePr>
            <a:graphicFrameLocks noGrp="1"/>
          </p:cNvGraphicFramePr>
          <p:nvPr>
            <p:ph sz="quarter" idx="2"/>
          </p:nvPr>
        </p:nvGraphicFramePr>
        <p:xfrm>
          <a:off x="4845050" y="1589088"/>
          <a:ext cx="3886200" cy="4947920"/>
        </p:xfrm>
        <a:graphic>
          <a:graphicData uri="http://schemas.openxmlformats.org/drawingml/2006/table">
            <a:tbl>
              <a:tblPr firstRow="1" bandRow="1">
                <a:tableStyleId>{5C22544A-7EE6-4342-B048-85BDC9FD1C3A}</a:tableStyleId>
              </a:tblPr>
              <a:tblGrid>
                <a:gridCol w="1943100"/>
                <a:gridCol w="1943100"/>
              </a:tblGrid>
              <a:tr h="370840">
                <a:tc>
                  <a:txBody>
                    <a:bodyPr/>
                    <a:lstStyle/>
                    <a:p>
                      <a:r>
                        <a:rPr lang="en-US" dirty="0" smtClean="0"/>
                        <a:t>Software</a:t>
                      </a:r>
                      <a:endParaRPr lang="en-US" dirty="0"/>
                    </a:p>
                  </a:txBody>
                  <a:tcPr/>
                </a:tc>
                <a:tc>
                  <a:txBody>
                    <a:bodyPr/>
                    <a:lstStyle/>
                    <a:p>
                      <a:r>
                        <a:rPr lang="en-US" dirty="0" smtClean="0"/>
                        <a:t>Hardware</a:t>
                      </a:r>
                      <a:endParaRPr lang="en-US" dirty="0"/>
                    </a:p>
                  </a:txBody>
                  <a:tcPr/>
                </a:tc>
              </a:tr>
              <a:tr h="370840">
                <a:tc>
                  <a:txBody>
                    <a:bodyPr/>
                    <a:lstStyle/>
                    <a:p>
                      <a:r>
                        <a:rPr lang="en-US" sz="1800" dirty="0" smtClean="0"/>
                        <a:t>ADM</a:t>
                      </a:r>
                    </a:p>
                    <a:p>
                      <a:r>
                        <a:rPr lang="en-US" sz="1800" dirty="0" smtClean="0"/>
                        <a:t>Desktop Publishing</a:t>
                      </a:r>
                    </a:p>
                    <a:p>
                      <a:r>
                        <a:rPr lang="en-US" sz="1800" dirty="0" smtClean="0"/>
                        <a:t>Follett</a:t>
                      </a:r>
                    </a:p>
                    <a:p>
                      <a:r>
                        <a:rPr lang="en-US" sz="1800" dirty="0" smtClean="0"/>
                        <a:t>Microsoft Office</a:t>
                      </a:r>
                    </a:p>
                    <a:p>
                      <a:r>
                        <a:rPr lang="en-US" sz="1800" dirty="0" smtClean="0"/>
                        <a:t>Accelerated Reader</a:t>
                      </a:r>
                    </a:p>
                    <a:p>
                      <a:r>
                        <a:rPr lang="en-US" sz="1800" dirty="0" smtClean="0"/>
                        <a:t>Star Reading</a:t>
                      </a:r>
                    </a:p>
                    <a:p>
                      <a:r>
                        <a:rPr lang="en-US" sz="1800" dirty="0" smtClean="0"/>
                        <a:t>Lexia</a:t>
                      </a:r>
                    </a:p>
                    <a:p>
                      <a:r>
                        <a:rPr lang="en-US" sz="1800" dirty="0" smtClean="0"/>
                        <a:t>Micro Type Pro</a:t>
                      </a:r>
                    </a:p>
                    <a:p>
                      <a:r>
                        <a:rPr lang="en-US" sz="1800" dirty="0" smtClean="0"/>
                        <a:t>Geometers Sketchpad</a:t>
                      </a:r>
                    </a:p>
                    <a:p>
                      <a:r>
                        <a:rPr lang="en-US" sz="1800" dirty="0" smtClean="0"/>
                        <a:t>EducAide</a:t>
                      </a:r>
                    </a:p>
                    <a:p>
                      <a:r>
                        <a:rPr lang="en-US" sz="1800" dirty="0" smtClean="0"/>
                        <a:t>Inspiration</a:t>
                      </a:r>
                    </a:p>
                    <a:p>
                      <a:endParaRPr lang="en-US" dirty="0"/>
                    </a:p>
                  </a:txBody>
                  <a:tcPr/>
                </a:tc>
                <a:tc>
                  <a:txBody>
                    <a:bodyPr/>
                    <a:lstStyle/>
                    <a:p>
                      <a:r>
                        <a:rPr lang="en-US" dirty="0" smtClean="0"/>
                        <a:t>Computers</a:t>
                      </a:r>
                    </a:p>
                    <a:p>
                      <a:r>
                        <a:rPr lang="en-US" dirty="0" smtClean="0"/>
                        <a:t>Printers</a:t>
                      </a:r>
                    </a:p>
                    <a:p>
                      <a:r>
                        <a:rPr lang="en-US" dirty="0" smtClean="0"/>
                        <a:t>Projectors</a:t>
                      </a:r>
                    </a:p>
                    <a:p>
                      <a:endParaRPr lang="en-US" dirty="0"/>
                    </a:p>
                  </a:txBody>
                  <a:tcPr/>
                </a:tc>
              </a:tr>
              <a:tr h="370840">
                <a:tc>
                  <a:txBody>
                    <a:bodyPr/>
                    <a:lstStyle/>
                    <a:p>
                      <a:endParaRPr lang="en-US" dirty="0"/>
                    </a:p>
                  </a:txBody>
                  <a:tcPr/>
                </a:tc>
                <a:tc>
                  <a:txBody>
                    <a:bodyPr/>
                    <a:lstStyle/>
                    <a:p>
                      <a:endParaRPr lang="en-US" dirty="0"/>
                    </a:p>
                  </a:txBody>
                  <a:tcPr/>
                </a:tc>
              </a:tr>
            </a:tbl>
          </a:graphicData>
        </a:graphic>
      </p:graphicFrame>
      <p:pic>
        <p:nvPicPr>
          <p:cNvPr id="1028" name="Picture 4" descr="C:\Documents and Settings\SHANTAY BERGUIN\Local Settings\Temporary Internet Files\Content.IE5\GM6S1CYC\MMj02363420000[1].gif"/>
          <p:cNvPicPr>
            <a:picLocks noGrp="1" noChangeAspect="1" noChangeArrowheads="1" noCrop="1"/>
          </p:cNvPicPr>
          <p:nvPr>
            <p:ph sz="quarter" idx="1"/>
          </p:nvPr>
        </p:nvPicPr>
        <p:blipFill>
          <a:blip r:embed="rId4" cstate="print"/>
          <a:srcRect/>
          <a:stretch>
            <a:fillRect/>
          </a:stretch>
        </p:blipFill>
        <p:spPr bwMode="auto">
          <a:xfrm>
            <a:off x="381000" y="1828800"/>
            <a:ext cx="3124200" cy="2895600"/>
          </a:xfrm>
          <a:prstGeom prst="rect">
            <a:avLst/>
          </a:prstGeom>
          <a:noFill/>
        </p:spPr>
      </p:pic>
      <p:pic>
        <p:nvPicPr>
          <p:cNvPr id="6" name="~PP480.WAV">
            <a:hlinkClick r:id="" action="ppaction://media"/>
          </p:cNvPr>
          <p:cNvPicPr>
            <a:picLocks noRot="1" noChangeAspect="1"/>
          </p:cNvPicPr>
          <p:nvPr>
            <a:wavAudioFile r:embed="rId1" name="~PP480.WAV"/>
          </p:nvPr>
        </p:nvPicPr>
        <p:blipFill>
          <a:blip r:embed="rId5" cstate="print"/>
          <a:stretch>
            <a:fillRect/>
          </a:stretch>
        </p:blipFill>
        <p:spPr>
          <a:xfrm>
            <a:off x="8696325" y="6410325"/>
            <a:ext cx="304800" cy="304800"/>
          </a:xfrm>
          <a:prstGeom prst="rect">
            <a:avLst/>
          </a:prstGeom>
        </p:spPr>
      </p:pic>
    </p:spTree>
  </p:cSld>
  <p:clrMapOvr>
    <a:masterClrMapping/>
  </p:clrMapOvr>
  <p:transition spd="med" advClick="0" advTm="11843">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#1 Teaching and Learning</a:t>
            </a:r>
            <a:endParaRPr lang="en-US" dirty="0"/>
          </a:p>
        </p:txBody>
      </p:sp>
      <p:sp>
        <p:nvSpPr>
          <p:cNvPr id="3" name="Content Placeholder 2"/>
          <p:cNvSpPr>
            <a:spLocks noGrp="1"/>
          </p:cNvSpPr>
          <p:nvPr>
            <p:ph sz="quarter" idx="1"/>
          </p:nvPr>
        </p:nvSpPr>
        <p:spPr/>
        <p:txBody>
          <a:bodyPr/>
          <a:lstStyle/>
          <a:p>
            <a:r>
              <a:rPr lang="en-US" dirty="0" smtClean="0"/>
              <a:t>NSMS will meet the needs of our digital natives by actively increasing the quality of instruction through various multimedia technology.</a:t>
            </a:r>
          </a:p>
          <a:p>
            <a:endParaRPr lang="en-US" dirty="0" smtClean="0"/>
          </a:p>
          <a:p>
            <a:endParaRPr lang="en-US" dirty="0" smtClean="0"/>
          </a:p>
          <a:p>
            <a:endParaRPr lang="en-US" dirty="0"/>
          </a:p>
        </p:txBody>
      </p:sp>
      <p:pic>
        <p:nvPicPr>
          <p:cNvPr id="4" name="Picture 3" descr="school18.gif"/>
          <p:cNvPicPr>
            <a:picLocks noChangeAspect="1"/>
          </p:cNvPicPr>
          <p:nvPr/>
        </p:nvPicPr>
        <p:blipFill>
          <a:blip r:embed="rId4" cstate="print"/>
          <a:stretch>
            <a:fillRect/>
          </a:stretch>
        </p:blipFill>
        <p:spPr>
          <a:xfrm>
            <a:off x="5105400" y="3505200"/>
            <a:ext cx="2724150" cy="2209800"/>
          </a:xfrm>
          <a:prstGeom prst="rect">
            <a:avLst/>
          </a:prstGeom>
        </p:spPr>
      </p:pic>
      <p:pic>
        <p:nvPicPr>
          <p:cNvPr id="5" name="~PP2004.WAV">
            <a:hlinkClick r:id="" action="ppaction://media"/>
          </p:cNvPr>
          <p:cNvPicPr>
            <a:picLocks noRot="1" noChangeAspect="1"/>
          </p:cNvPicPr>
          <p:nvPr>
            <a:wavAudioFile r:embed="rId1" name="~PP2004.WAV"/>
          </p:nvPr>
        </p:nvPicPr>
        <p:blipFill>
          <a:blip r:embed="rId5" cstate="print"/>
          <a:stretch>
            <a:fillRect/>
          </a:stretch>
        </p:blipFill>
        <p:spPr>
          <a:xfrm>
            <a:off x="8696325" y="6410325"/>
            <a:ext cx="304800" cy="304800"/>
          </a:xfrm>
          <a:prstGeom prst="rect">
            <a:avLst/>
          </a:prstGeom>
        </p:spPr>
      </p:pic>
    </p:spTree>
  </p:cSld>
  <p:clrMapOvr>
    <a:masterClrMapping/>
  </p:clrMapOvr>
  <p:transition spd="med" advClick="0" advTm="13723">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#2 Educator Preparation</a:t>
            </a:r>
            <a:endParaRPr lang="en-US" dirty="0"/>
          </a:p>
        </p:txBody>
      </p:sp>
      <p:sp>
        <p:nvSpPr>
          <p:cNvPr id="3" name="Content Placeholder 2"/>
          <p:cNvSpPr>
            <a:spLocks noGrp="1"/>
          </p:cNvSpPr>
          <p:nvPr>
            <p:ph sz="quarter" idx="1"/>
          </p:nvPr>
        </p:nvSpPr>
        <p:spPr/>
        <p:txBody>
          <a:bodyPr/>
          <a:lstStyle/>
          <a:p>
            <a:r>
              <a:rPr lang="en-US" dirty="0" smtClean="0"/>
              <a:t>NSMS will teach teachers effective ways to inspire student learning through technology.</a:t>
            </a:r>
          </a:p>
          <a:p>
            <a:endParaRPr lang="en-US" dirty="0" smtClean="0"/>
          </a:p>
          <a:p>
            <a:endParaRPr lang="en-US" dirty="0"/>
          </a:p>
        </p:txBody>
      </p:sp>
      <p:pic>
        <p:nvPicPr>
          <p:cNvPr id="1026" name="Picture 2" descr="C:\Documents and Settings\SHANTAY BERGUIN\Local Settings\Temporary Internet Files\Content.IE5\F0BC9OE1\MMj03957830000[1].gif"/>
          <p:cNvPicPr>
            <a:picLocks noChangeAspect="1" noChangeArrowheads="1" noCrop="1"/>
          </p:cNvPicPr>
          <p:nvPr/>
        </p:nvPicPr>
        <p:blipFill>
          <a:blip r:embed="rId4" cstate="print"/>
          <a:srcRect/>
          <a:stretch>
            <a:fillRect/>
          </a:stretch>
        </p:blipFill>
        <p:spPr bwMode="auto">
          <a:xfrm>
            <a:off x="3352800" y="3048000"/>
            <a:ext cx="2133600" cy="2209800"/>
          </a:xfrm>
          <a:prstGeom prst="rect">
            <a:avLst/>
          </a:prstGeom>
          <a:noFill/>
        </p:spPr>
      </p:pic>
      <p:pic>
        <p:nvPicPr>
          <p:cNvPr id="5" name="~PP484.WAV">
            <a:hlinkClick r:id="" action="ppaction://media"/>
          </p:cNvPr>
          <p:cNvPicPr>
            <a:picLocks noRot="1" noChangeAspect="1"/>
          </p:cNvPicPr>
          <p:nvPr>
            <a:wavAudioFile r:embed="rId1" name="~PP484.WAV"/>
          </p:nvPr>
        </p:nvPicPr>
        <p:blipFill>
          <a:blip r:embed="rId5" cstate="print"/>
          <a:stretch>
            <a:fillRect/>
          </a:stretch>
        </p:blipFill>
        <p:spPr>
          <a:xfrm>
            <a:off x="8696325" y="6410325"/>
            <a:ext cx="304800" cy="304800"/>
          </a:xfrm>
          <a:prstGeom prst="rect">
            <a:avLst/>
          </a:prstGeom>
        </p:spPr>
      </p:pic>
    </p:spTree>
  </p:cSld>
  <p:clrMapOvr>
    <a:masterClrMapping/>
  </p:clrMapOvr>
  <p:transition spd="med" advClick="0" advTm="6618">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#3 Administration and Support Services</a:t>
            </a:r>
            <a:endParaRPr lang="en-US" dirty="0"/>
          </a:p>
        </p:txBody>
      </p:sp>
      <p:sp>
        <p:nvSpPr>
          <p:cNvPr id="3" name="Content Placeholder 2"/>
          <p:cNvSpPr>
            <a:spLocks noGrp="1"/>
          </p:cNvSpPr>
          <p:nvPr>
            <p:ph sz="quarter" idx="1"/>
          </p:nvPr>
        </p:nvSpPr>
        <p:spPr/>
        <p:txBody>
          <a:bodyPr/>
          <a:lstStyle/>
          <a:p>
            <a:r>
              <a:rPr lang="en-US" dirty="0" smtClean="0"/>
              <a:t>NSMS will fully support technology implementation and staff development.</a:t>
            </a:r>
          </a:p>
          <a:p>
            <a:endParaRPr lang="en-US" dirty="0" smtClean="0"/>
          </a:p>
          <a:p>
            <a:endParaRPr lang="en-US" dirty="0" smtClean="0"/>
          </a:p>
          <a:p>
            <a:endParaRPr lang="en-US" dirty="0"/>
          </a:p>
        </p:txBody>
      </p:sp>
      <p:pic>
        <p:nvPicPr>
          <p:cNvPr id="2050" name="Picture 2" descr="C:\Documents and Settings\SHANTAY BERGUIN\Local Settings\Temporary Internet Files\Content.IE5\0PZ1NNHN\MMj02544440000[1].gif"/>
          <p:cNvPicPr>
            <a:picLocks noChangeAspect="1" noChangeArrowheads="1" noCrop="1"/>
          </p:cNvPicPr>
          <p:nvPr/>
        </p:nvPicPr>
        <p:blipFill>
          <a:blip r:embed="rId4" cstate="print"/>
          <a:srcRect/>
          <a:stretch>
            <a:fillRect/>
          </a:stretch>
        </p:blipFill>
        <p:spPr bwMode="auto">
          <a:xfrm>
            <a:off x="1524000" y="3124200"/>
            <a:ext cx="5257800" cy="3048000"/>
          </a:xfrm>
          <a:prstGeom prst="rect">
            <a:avLst/>
          </a:prstGeom>
          <a:noFill/>
        </p:spPr>
      </p:pic>
      <p:pic>
        <p:nvPicPr>
          <p:cNvPr id="5" name="~PP913.WAV">
            <a:hlinkClick r:id="" action="ppaction://media"/>
          </p:cNvPr>
          <p:cNvPicPr>
            <a:picLocks noRot="1" noChangeAspect="1"/>
          </p:cNvPicPr>
          <p:nvPr>
            <a:wavAudioFile r:embed="rId1" name="~PP913.WAV"/>
          </p:nvPr>
        </p:nvPicPr>
        <p:blipFill>
          <a:blip r:embed="rId5" cstate="print"/>
          <a:stretch>
            <a:fillRect/>
          </a:stretch>
        </p:blipFill>
        <p:spPr>
          <a:xfrm>
            <a:off x="8696325" y="6410325"/>
            <a:ext cx="304800" cy="304800"/>
          </a:xfrm>
          <a:prstGeom prst="rect">
            <a:avLst/>
          </a:prstGeom>
        </p:spPr>
      </p:pic>
    </p:spTree>
  </p:cSld>
  <p:clrMapOvr>
    <a:masterClrMapping/>
  </p:clrMapOvr>
  <p:transition spd="med" advClick="0" advTm="16719">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#4 Infrastructure for Technology</a:t>
            </a:r>
            <a:endParaRPr lang="en-US" dirty="0"/>
          </a:p>
        </p:txBody>
      </p:sp>
      <p:sp>
        <p:nvSpPr>
          <p:cNvPr id="3" name="Content Placeholder 2"/>
          <p:cNvSpPr>
            <a:spLocks noGrp="1"/>
          </p:cNvSpPr>
          <p:nvPr>
            <p:ph sz="quarter" idx="1"/>
          </p:nvPr>
        </p:nvSpPr>
        <p:spPr/>
        <p:txBody>
          <a:bodyPr/>
          <a:lstStyle/>
          <a:p>
            <a:r>
              <a:rPr lang="en-US" dirty="0" smtClean="0"/>
              <a:t>NSMS will upgrade and renew software licenses as appropriate.</a:t>
            </a:r>
          </a:p>
          <a:p>
            <a:endParaRPr lang="en-US" dirty="0" smtClean="0"/>
          </a:p>
          <a:p>
            <a:endParaRPr lang="en-US" dirty="0"/>
          </a:p>
        </p:txBody>
      </p:sp>
      <p:pic>
        <p:nvPicPr>
          <p:cNvPr id="3074" name="Picture 2" descr="C:\Documents and Settings\SHANTAY BERGUIN\Local Settings\Temporary Internet Files\Content.IE5\TA8ITLXP\MMj02840520000[1].gif"/>
          <p:cNvPicPr>
            <a:picLocks noChangeAspect="1" noChangeArrowheads="1" noCrop="1"/>
          </p:cNvPicPr>
          <p:nvPr/>
        </p:nvPicPr>
        <p:blipFill>
          <a:blip r:embed="rId4" cstate="print"/>
          <a:srcRect/>
          <a:stretch>
            <a:fillRect/>
          </a:stretch>
        </p:blipFill>
        <p:spPr bwMode="auto">
          <a:xfrm>
            <a:off x="2971800" y="2514600"/>
            <a:ext cx="3962400" cy="4191000"/>
          </a:xfrm>
          <a:prstGeom prst="rect">
            <a:avLst/>
          </a:prstGeom>
          <a:noFill/>
        </p:spPr>
      </p:pic>
      <p:pic>
        <p:nvPicPr>
          <p:cNvPr id="5" name="~PP971.WAV">
            <a:hlinkClick r:id="" action="ppaction://media"/>
          </p:cNvPr>
          <p:cNvPicPr>
            <a:picLocks noRot="1" noChangeAspect="1"/>
          </p:cNvPicPr>
          <p:nvPr>
            <a:wavAudioFile r:embed="rId1" name="~PP971.WAV"/>
          </p:nvPr>
        </p:nvPicPr>
        <p:blipFill>
          <a:blip r:embed="rId5" cstate="print"/>
          <a:stretch>
            <a:fillRect/>
          </a:stretch>
        </p:blipFill>
        <p:spPr>
          <a:xfrm>
            <a:off x="8696325" y="6410325"/>
            <a:ext cx="304800" cy="304800"/>
          </a:xfrm>
          <a:prstGeom prst="rect">
            <a:avLst/>
          </a:prstGeom>
        </p:spPr>
      </p:pic>
    </p:spTree>
  </p:cSld>
  <p:clrMapOvr>
    <a:masterClrMapping/>
  </p:clrMapOvr>
  <p:transition spd="med" advClick="0" advTm="8220">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US" dirty="0"/>
          </a:p>
        </p:txBody>
      </p:sp>
      <p:sp>
        <p:nvSpPr>
          <p:cNvPr id="3" name="Content Placeholder 2"/>
          <p:cNvSpPr>
            <a:spLocks noGrp="1"/>
          </p:cNvSpPr>
          <p:nvPr>
            <p:ph sz="quarter" idx="1"/>
          </p:nvPr>
        </p:nvSpPr>
        <p:spPr/>
        <p:txBody>
          <a:bodyPr>
            <a:normAutofit/>
          </a:bodyPr>
          <a:lstStyle/>
          <a:p>
            <a:r>
              <a:rPr lang="en-US" sz="2000" b="1" dirty="0" smtClean="0"/>
              <a:t>Texas Educator Technology TEKS: </a:t>
            </a:r>
            <a:r>
              <a:rPr lang="en-US" sz="2000" dirty="0" smtClean="0">
                <a:hlinkClick r:id="rId4"/>
              </a:rPr>
              <a:t>http://</a:t>
            </a:r>
            <a:r>
              <a:rPr lang="en-US" sz="2000" dirty="0" smtClean="0">
                <a:hlinkClick r:id="rId4"/>
              </a:rPr>
              <a:t>www.tcet.unt.edu/START/teks/res.htm</a:t>
            </a:r>
            <a:endParaRPr lang="en-US" sz="2000" dirty="0" smtClean="0"/>
          </a:p>
          <a:p>
            <a:r>
              <a:rPr lang="en-US" sz="2000" b="1" dirty="0" smtClean="0"/>
              <a:t>Did You Know 4.0: </a:t>
            </a:r>
            <a:r>
              <a:rPr lang="en-US" sz="2000" b="1" dirty="0" smtClean="0">
                <a:hlinkClick r:id="rId5"/>
              </a:rPr>
              <a:t>http://</a:t>
            </a:r>
            <a:r>
              <a:rPr lang="en-US" sz="2000" b="1" dirty="0" smtClean="0">
                <a:hlinkClick r:id="rId5"/>
              </a:rPr>
              <a:t>www.youtube.com/watch?v=6ILQrUrEWe8&amp;NR=1</a:t>
            </a:r>
            <a:endParaRPr lang="en-US" sz="2000" b="1" dirty="0" smtClean="0"/>
          </a:p>
          <a:p>
            <a:r>
              <a:rPr lang="en-US" sz="2000" b="1" dirty="0" smtClean="0"/>
              <a:t>The Futures Channel: </a:t>
            </a:r>
            <a:r>
              <a:rPr lang="en-US" sz="2000" dirty="0" smtClean="0">
                <a:hlinkClick r:id="rId6"/>
              </a:rPr>
              <a:t>www.futureschannel.com</a:t>
            </a:r>
            <a:endParaRPr lang="en-US" sz="2000" dirty="0" smtClean="0"/>
          </a:p>
          <a:p>
            <a:r>
              <a:rPr lang="en-US" sz="2000" b="1" dirty="0" smtClean="0"/>
              <a:t>UDL Book Builder: </a:t>
            </a:r>
            <a:r>
              <a:rPr lang="en-US" sz="2000" dirty="0" smtClean="0">
                <a:hlinkClick r:id="rId7"/>
              </a:rPr>
              <a:t>http://bookbuilder.cast.org</a:t>
            </a:r>
            <a:endParaRPr lang="en-US" sz="2000" dirty="0" smtClean="0"/>
          </a:p>
          <a:p>
            <a:r>
              <a:rPr lang="en-US" sz="2000" b="1" dirty="0" smtClean="0"/>
              <a:t>British Library: </a:t>
            </a:r>
            <a:r>
              <a:rPr lang="en-US" sz="2000" dirty="0" smtClean="0">
                <a:hlinkClick r:id="rId8"/>
              </a:rPr>
              <a:t>http://</a:t>
            </a:r>
            <a:r>
              <a:rPr lang="en-US" sz="2000" dirty="0" smtClean="0">
                <a:hlinkClick r:id="rId8"/>
              </a:rPr>
              <a:t>www.bl.uk/onlinegallery/virtualbooks/index.html</a:t>
            </a:r>
            <a:endParaRPr lang="en-US" sz="2000" dirty="0" smtClean="0"/>
          </a:p>
          <a:p>
            <a:r>
              <a:rPr lang="en-US" sz="2000" b="1" dirty="0" smtClean="0"/>
              <a:t>2004 National Educational Technology Plan - A New Golden Age In American Education HOW THE INTERNET, THE LAW AND TODAY’S STUDENTS ARE REVOLUTIONIZING EXPECTATIONS: </a:t>
            </a:r>
            <a:r>
              <a:rPr lang="en-US" sz="1800" b="1" dirty="0" smtClean="0"/>
              <a:t>http://www.ed.gov/about/offices/list/os/technology/plan/2004/plan.pdf </a:t>
            </a:r>
            <a:endParaRPr lang="en-US" sz="1800" b="1"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b="1" dirty="0" smtClean="0"/>
          </a:p>
          <a:p>
            <a:endParaRPr lang="en-US" dirty="0"/>
          </a:p>
        </p:txBody>
      </p:sp>
      <p:pic>
        <p:nvPicPr>
          <p:cNvPr id="4" name="~PP3062.WAV">
            <a:hlinkClick r:id="" action="ppaction://media"/>
          </p:cNvPr>
          <p:cNvPicPr>
            <a:picLocks noRot="1" noChangeAspect="1"/>
          </p:cNvPicPr>
          <p:nvPr>
            <a:wavAudioFile r:embed="rId1" name="~PP3062.WAV"/>
          </p:nvPr>
        </p:nvPicPr>
        <p:blipFill>
          <a:blip r:embed="rId9" cstate="print"/>
          <a:stretch>
            <a:fillRect/>
          </a:stretch>
        </p:blipFill>
        <p:spPr>
          <a:xfrm>
            <a:off x="8696325" y="6410325"/>
            <a:ext cx="304800" cy="304800"/>
          </a:xfrm>
          <a:prstGeom prst="rect">
            <a:avLst/>
          </a:prstGeom>
        </p:spPr>
      </p:pic>
    </p:spTree>
  </p:cSld>
  <p:clrMapOvr>
    <a:masterClrMapping/>
  </p:clrMapOvr>
  <p:transition spd="med" advClick="0" advTm="6131">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we need a technology plan?</a:t>
            </a:r>
            <a:endParaRPr lang="en-US" dirty="0"/>
          </a:p>
        </p:txBody>
      </p:sp>
      <p:sp>
        <p:nvSpPr>
          <p:cNvPr id="3" name="Content Placeholder 2"/>
          <p:cNvSpPr>
            <a:spLocks noGrp="1"/>
          </p:cNvSpPr>
          <p:nvPr>
            <p:ph sz="quarter" idx="1"/>
          </p:nvPr>
        </p:nvSpPr>
        <p:spPr/>
        <p:txBody>
          <a:bodyPr/>
          <a:lstStyle/>
          <a:p>
            <a:r>
              <a:rPr lang="en-US" dirty="0" smtClean="0"/>
              <a:t>Did you know 4.0…?  </a:t>
            </a:r>
            <a:r>
              <a:rPr lang="en-US" dirty="0" smtClean="0">
                <a:solidFill>
                  <a:srgbClr val="FF0000"/>
                </a:solidFill>
              </a:rPr>
              <a:t>Click </a:t>
            </a:r>
            <a:r>
              <a:rPr lang="en-US" dirty="0" smtClean="0">
                <a:solidFill>
                  <a:srgbClr val="FF0000"/>
                </a:solidFill>
              </a:rPr>
              <a:t>below  </a:t>
            </a:r>
            <a:endParaRPr lang="en-US" dirty="0" smtClean="0">
              <a:solidFill>
                <a:srgbClr val="FF0000"/>
              </a:solidFill>
            </a:endParaRPr>
          </a:p>
          <a:p>
            <a:pPr>
              <a:buNone/>
            </a:pPr>
            <a:endParaRPr lang="en-US" dirty="0" smtClean="0"/>
          </a:p>
          <a:p>
            <a:pPr>
              <a:buNone/>
            </a:pPr>
            <a:endParaRPr lang="en-US" dirty="0" smtClean="0"/>
          </a:p>
          <a:p>
            <a:pPr>
              <a:buNone/>
            </a:pPr>
            <a:endParaRPr lang="en-US" dirty="0" smtClean="0"/>
          </a:p>
          <a:p>
            <a:pPr algn="ctr">
              <a:buNone/>
            </a:pPr>
            <a:r>
              <a:rPr lang="en-US" sz="2000" dirty="0" smtClean="0"/>
              <a:t>http://www.youtube.com/watch?v=6ILQrUrEWe8&amp;NR=1 </a:t>
            </a:r>
            <a:endParaRPr lang="en-US" sz="2000" dirty="0"/>
          </a:p>
        </p:txBody>
      </p:sp>
      <p:pic>
        <p:nvPicPr>
          <p:cNvPr id="4" name="Picture 3" descr="banner1.jpg">
            <a:hlinkClick r:id="rId4"/>
          </p:cNvPr>
          <p:cNvPicPr>
            <a:picLocks noChangeAspect="1"/>
          </p:cNvPicPr>
          <p:nvPr/>
        </p:nvPicPr>
        <p:blipFill>
          <a:blip r:embed="rId5" cstate="print"/>
          <a:stretch>
            <a:fillRect/>
          </a:stretch>
        </p:blipFill>
        <p:spPr>
          <a:xfrm>
            <a:off x="0" y="2419521"/>
            <a:ext cx="9144000" cy="2018958"/>
          </a:xfrm>
          <a:prstGeom prst="rect">
            <a:avLst/>
          </a:prstGeom>
        </p:spPr>
      </p:pic>
      <p:sp>
        <p:nvSpPr>
          <p:cNvPr id="5" name="Down Arrow 4"/>
          <p:cNvSpPr/>
          <p:nvPr/>
        </p:nvSpPr>
        <p:spPr>
          <a:xfrm>
            <a:off x="6553200" y="1524000"/>
            <a:ext cx="484632" cy="7620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6" name="~PP1049.WAV">
            <a:hlinkClick r:id="" action="ppaction://media"/>
          </p:cNvPr>
          <p:cNvPicPr>
            <a:picLocks noRot="1" noChangeAspect="1"/>
          </p:cNvPicPr>
          <p:nvPr>
            <a:wavAudioFile r:embed="rId1" name="~PP1049.WAV"/>
          </p:nvPr>
        </p:nvPicPr>
        <p:blipFill>
          <a:blip r:embed="rId6" cstate="print"/>
          <a:stretch>
            <a:fillRect/>
          </a:stretch>
        </p:blipFill>
        <p:spPr>
          <a:xfrm>
            <a:off x="8696325" y="6410325"/>
            <a:ext cx="304800" cy="304800"/>
          </a:xfrm>
          <a:prstGeom prst="rect">
            <a:avLst/>
          </a:prstGeom>
        </p:spPr>
      </p:pic>
    </p:spTree>
  </p:cSld>
  <p:clrMapOvr>
    <a:masterClrMapping/>
  </p:clrMapOvr>
  <p:transition spd="med" advClick="0" advTm="11007">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Mission</a:t>
            </a:r>
            <a:endParaRPr lang="en-US" dirty="0"/>
          </a:p>
        </p:txBody>
      </p:sp>
      <p:sp>
        <p:nvSpPr>
          <p:cNvPr id="3" name="Content Placeholder 2"/>
          <p:cNvSpPr>
            <a:spLocks noGrp="1"/>
          </p:cNvSpPr>
          <p:nvPr>
            <p:ph sz="quarter" idx="1"/>
          </p:nvPr>
        </p:nvSpPr>
        <p:spPr/>
        <p:txBody>
          <a:bodyPr/>
          <a:lstStyle/>
          <a:p>
            <a:pPr algn="ctr"/>
            <a:r>
              <a:rPr lang="en-US" dirty="0" smtClean="0"/>
              <a:t>The general mission of North Shore Middle School is to help in the development of each pupil so that he/she may be emotionally, mentally, morally, physically, and socially prepared to take his/her place in an ever changing complex society. </a:t>
            </a:r>
          </a:p>
          <a:p>
            <a:pPr algn="ctr"/>
            <a:endParaRPr lang="en-US" dirty="0"/>
          </a:p>
        </p:txBody>
      </p:sp>
      <p:pic>
        <p:nvPicPr>
          <p:cNvPr id="4" name="~PP2212.WAV">
            <a:hlinkClick r:id="" action="ppaction://media"/>
          </p:cNvPr>
          <p:cNvPicPr>
            <a:picLocks noRot="1" noChangeAspect="1"/>
          </p:cNvPicPr>
          <p:nvPr>
            <a:wavAudioFile r:embed="rId1" name="~PP2212.WAV"/>
          </p:nvPr>
        </p:nvPicPr>
        <p:blipFill>
          <a:blip r:embed="rId4" cstate="print"/>
          <a:stretch>
            <a:fillRect/>
          </a:stretch>
        </p:blipFill>
        <p:spPr>
          <a:xfrm>
            <a:off x="8696325" y="6410325"/>
            <a:ext cx="304800" cy="304800"/>
          </a:xfrm>
          <a:prstGeom prst="rect">
            <a:avLst/>
          </a:prstGeom>
        </p:spPr>
      </p:pic>
    </p:spTree>
  </p:cSld>
  <p:clrMapOvr>
    <a:masterClrMapping/>
  </p:clrMapOvr>
  <p:transition spd="med" advClick="0" advTm="17485">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Where to find your technology TEKS?</a:t>
            </a:r>
            <a:endParaRPr lang="en-US" dirty="0"/>
          </a:p>
        </p:txBody>
      </p:sp>
      <p:sp>
        <p:nvSpPr>
          <p:cNvPr id="3" name="Content Placeholder 2"/>
          <p:cNvSpPr>
            <a:spLocks noGrp="1"/>
          </p:cNvSpPr>
          <p:nvPr>
            <p:ph sz="quarter" idx="1"/>
          </p:nvPr>
        </p:nvSpPr>
        <p:spPr/>
        <p:txBody>
          <a:bodyPr/>
          <a:lstStyle/>
          <a:p>
            <a:pPr algn="ctr">
              <a:buNone/>
            </a:pPr>
            <a:endParaRPr lang="en-US" dirty="0" smtClean="0"/>
          </a:p>
          <a:p>
            <a:pPr algn="ctr"/>
            <a:r>
              <a:rPr lang="en-US" dirty="0" smtClean="0">
                <a:hlinkClick r:id="rId4"/>
              </a:rPr>
              <a:t>http://www.tcet.unt.edu/START/teks/res.htm</a:t>
            </a:r>
            <a:endParaRPr lang="en-US" dirty="0" smtClean="0"/>
          </a:p>
          <a:p>
            <a:pPr algn="ctr"/>
            <a:endParaRPr lang="en-US" dirty="0"/>
          </a:p>
        </p:txBody>
      </p:sp>
      <p:pic>
        <p:nvPicPr>
          <p:cNvPr id="2050" name="Picture 2" descr="C:\Documents and Settings\SHANTAY BERGUIN\Local Settings\Temporary Internet Files\Content.IE5\09IES5ED\MPj04393470000[1].jpg"/>
          <p:cNvPicPr>
            <a:picLocks noChangeAspect="1" noChangeArrowheads="1"/>
          </p:cNvPicPr>
          <p:nvPr/>
        </p:nvPicPr>
        <p:blipFill>
          <a:blip r:embed="rId5" cstate="print"/>
          <a:srcRect/>
          <a:stretch>
            <a:fillRect/>
          </a:stretch>
        </p:blipFill>
        <p:spPr bwMode="auto">
          <a:xfrm>
            <a:off x="1905000" y="2590800"/>
            <a:ext cx="3886200" cy="3886200"/>
          </a:xfrm>
          <a:prstGeom prst="rect">
            <a:avLst/>
          </a:prstGeom>
          <a:noFill/>
        </p:spPr>
      </p:pic>
      <p:pic>
        <p:nvPicPr>
          <p:cNvPr id="5" name="~PP1802.WAV">
            <a:hlinkClick r:id="" action="ppaction://media"/>
          </p:cNvPr>
          <p:cNvPicPr>
            <a:picLocks noRot="1" noChangeAspect="1"/>
          </p:cNvPicPr>
          <p:nvPr>
            <a:wavAudioFile r:embed="rId1" name="~PP1802.WAV"/>
          </p:nvPr>
        </p:nvPicPr>
        <p:blipFill>
          <a:blip r:embed="rId6" cstate="print"/>
          <a:stretch>
            <a:fillRect/>
          </a:stretch>
        </p:blipFill>
        <p:spPr>
          <a:xfrm>
            <a:off x="8696325" y="6410325"/>
            <a:ext cx="304800" cy="304800"/>
          </a:xfrm>
          <a:prstGeom prst="rect">
            <a:avLst/>
          </a:prstGeom>
        </p:spPr>
      </p:pic>
    </p:spTree>
  </p:cSld>
  <p:clrMapOvr>
    <a:masterClrMapping/>
  </p:clrMapOvr>
  <p:transition spd="med" advClick="0" advTm="7733">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Technology is the future!</a:t>
            </a:r>
            <a:endParaRPr lang="en-US" dirty="0"/>
          </a:p>
        </p:txBody>
      </p:sp>
      <p:pic>
        <p:nvPicPr>
          <p:cNvPr id="1026" name="Picture 2" descr="C:\Documents and Settings\SHANTAY BERGUIN\Local Settings\Temporary Internet Files\Content.IE5\3LAGGPVD\MPj04393440000[1].jpg"/>
          <p:cNvPicPr>
            <a:picLocks noGrp="1" noChangeAspect="1" noChangeArrowheads="1"/>
          </p:cNvPicPr>
          <p:nvPr>
            <p:ph sz="quarter" idx="1"/>
          </p:nvPr>
        </p:nvPicPr>
        <p:blipFill>
          <a:blip r:embed="rId4" cstate="print"/>
          <a:srcRect/>
          <a:stretch>
            <a:fillRect/>
          </a:stretch>
        </p:blipFill>
        <p:spPr bwMode="auto">
          <a:xfrm>
            <a:off x="2441575" y="1600200"/>
            <a:ext cx="4495800" cy="4495800"/>
          </a:xfrm>
          <a:prstGeom prst="rect">
            <a:avLst/>
          </a:prstGeom>
          <a:noFill/>
        </p:spPr>
      </p:pic>
      <p:pic>
        <p:nvPicPr>
          <p:cNvPr id="4" name="~PP3721.WAV">
            <a:hlinkClick r:id="" action="ppaction://media"/>
          </p:cNvPr>
          <p:cNvPicPr>
            <a:picLocks noRot="1" noChangeAspect="1"/>
          </p:cNvPicPr>
          <p:nvPr>
            <a:wavAudioFile r:embed="rId1" name="~PP3721.WAV"/>
          </p:nvPr>
        </p:nvPicPr>
        <p:blipFill>
          <a:blip r:embed="rId5" cstate="print"/>
          <a:stretch>
            <a:fillRect/>
          </a:stretch>
        </p:blipFill>
        <p:spPr>
          <a:xfrm>
            <a:off x="8696325" y="6410325"/>
            <a:ext cx="304800" cy="304800"/>
          </a:xfrm>
          <a:prstGeom prst="rect">
            <a:avLst/>
          </a:prstGeom>
        </p:spPr>
      </p:pic>
    </p:spTree>
  </p:cSld>
  <p:clrMapOvr>
    <a:masterClrMapping/>
  </p:clrMapOvr>
  <p:transition spd="med" advClick="0" advTm="5922">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2438400"/>
            <a:ext cx="6477000" cy="2743200"/>
          </a:xfrm>
        </p:spPr>
        <p:txBody>
          <a:bodyPr>
            <a:noAutofit/>
          </a:bodyPr>
          <a:lstStyle/>
          <a:p>
            <a:r>
              <a:rPr lang="en-US" sz="2800" dirty="0" smtClean="0">
                <a:solidFill>
                  <a:srgbClr val="92D050"/>
                </a:solidFill>
              </a:rPr>
              <a:t>“There has been explosive growth in the availability of online instruction and virtual schools complementing traditional instruction with high quality courses tailored to the needs of individual students.” (EDTP, 2004)</a:t>
            </a:r>
            <a:endParaRPr lang="en-US" sz="2800" dirty="0">
              <a:solidFill>
                <a:srgbClr val="92D050"/>
              </a:solidFill>
            </a:endParaRPr>
          </a:p>
        </p:txBody>
      </p:sp>
      <p:sp>
        <p:nvSpPr>
          <p:cNvPr id="3" name="Subtitle 2"/>
          <p:cNvSpPr>
            <a:spLocks noGrp="1"/>
          </p:cNvSpPr>
          <p:nvPr>
            <p:ph type="subTitle" idx="1"/>
          </p:nvPr>
        </p:nvSpPr>
        <p:spPr/>
        <p:txBody>
          <a:bodyPr/>
          <a:lstStyle/>
          <a:p>
            <a:endParaRPr lang="en-US" dirty="0"/>
          </a:p>
        </p:txBody>
      </p:sp>
      <p:pic>
        <p:nvPicPr>
          <p:cNvPr id="4098" name="Picture 2" descr="C:\Documents and Settings\SHANTAY BERGUIN\Local Settings\Temporary Internet Files\Content.IE5\3LAGGPVD\MMAG00628_0000[1].gif"/>
          <p:cNvPicPr>
            <a:picLocks noChangeAspect="1" noChangeArrowheads="1" noCrop="1"/>
          </p:cNvPicPr>
          <p:nvPr/>
        </p:nvPicPr>
        <p:blipFill>
          <a:blip r:embed="rId4" cstate="print"/>
          <a:srcRect/>
          <a:stretch>
            <a:fillRect/>
          </a:stretch>
        </p:blipFill>
        <p:spPr bwMode="auto">
          <a:xfrm>
            <a:off x="2362200" y="5715000"/>
            <a:ext cx="6781800" cy="933450"/>
          </a:xfrm>
          <a:prstGeom prst="rect">
            <a:avLst/>
          </a:prstGeom>
          <a:noFill/>
        </p:spPr>
      </p:pic>
      <p:pic>
        <p:nvPicPr>
          <p:cNvPr id="5" name="~PP2241.WAV">
            <a:hlinkClick r:id="" action="ppaction://media"/>
          </p:cNvPr>
          <p:cNvPicPr>
            <a:picLocks noRot="1" noChangeAspect="1"/>
          </p:cNvPicPr>
          <p:nvPr>
            <a:wavAudioFile r:embed="rId1" name="~PP2241.WAV"/>
          </p:nvPr>
        </p:nvPicPr>
        <p:blipFill>
          <a:blip r:embed="rId5" cstate="print"/>
          <a:stretch>
            <a:fillRect/>
          </a:stretch>
        </p:blipFill>
        <p:spPr>
          <a:xfrm>
            <a:off x="8696325" y="6410325"/>
            <a:ext cx="304800" cy="304800"/>
          </a:xfrm>
          <a:prstGeom prst="rect">
            <a:avLst/>
          </a:prstGeom>
        </p:spPr>
      </p:pic>
    </p:spTree>
  </p:cSld>
  <p:clrMapOvr>
    <a:masterClrMapping/>
  </p:clrMapOvr>
  <p:transition spd="med" advClick="0" advTm="18948">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Math and Science</a:t>
            </a:r>
            <a:endParaRPr lang="en-US" dirty="0"/>
          </a:p>
        </p:txBody>
      </p:sp>
      <p:sp>
        <p:nvSpPr>
          <p:cNvPr id="3" name="Content Placeholder 2"/>
          <p:cNvSpPr>
            <a:spLocks noGrp="1"/>
          </p:cNvSpPr>
          <p:nvPr>
            <p:ph sz="quarter" idx="1"/>
          </p:nvPr>
        </p:nvSpPr>
        <p:spPr/>
        <p:txBody>
          <a:bodyPr>
            <a:normAutofit/>
          </a:bodyPr>
          <a:lstStyle/>
          <a:p>
            <a:pPr algn="ctr"/>
            <a:r>
              <a:rPr lang="en-US" dirty="0" smtClean="0">
                <a:hlinkClick r:id="rId4"/>
              </a:rPr>
              <a:t>www.futureschannel.com</a:t>
            </a:r>
            <a:endParaRPr lang="en-US" dirty="0" smtClean="0"/>
          </a:p>
          <a:p>
            <a:pPr algn="ctr"/>
            <a:endParaRPr lang="en-US" dirty="0" smtClean="0"/>
          </a:p>
          <a:p>
            <a:pPr lvl="1"/>
            <a:r>
              <a:rPr lang="en-US" sz="1400" dirty="0" smtClean="0"/>
              <a:t>Spaceports </a:t>
            </a:r>
            <a:r>
              <a:rPr lang="en-US" sz="1400" dirty="0" smtClean="0">
                <a:hlinkClick r:id="rId5" action="ppaction://hlinkfile"/>
              </a:rPr>
              <a:t>Watch the Movie</a:t>
            </a:r>
            <a:r>
              <a:rPr lang="en-US" sz="1400" dirty="0" smtClean="0"/>
              <a:t> </a:t>
            </a:r>
          </a:p>
          <a:p>
            <a:pPr lvl="1"/>
            <a:r>
              <a:rPr lang="en-US" sz="1400" dirty="0" smtClean="0"/>
              <a:t>Whether you’re talking about privately owned and operated rockets to ferry cargo to low earth orbit, or the customers already in line for the opportunity to weightlessly gaze upon Earth from outer space, the “personal space flight revolution” will bring a new element of infrastructure to our communities.  Help bring your students up to speed with this “101” on spaceports.</a:t>
            </a:r>
            <a:br>
              <a:rPr lang="en-US" sz="1400" dirty="0" smtClean="0"/>
            </a:br>
            <a:r>
              <a:rPr lang="en-US" sz="1400" b="1" dirty="0" smtClean="0"/>
              <a:t>Running time 11:45 minutes. </a:t>
            </a:r>
            <a:endParaRPr lang="en-US" sz="1400" dirty="0" smtClean="0"/>
          </a:p>
          <a:p>
            <a:pPr algn="ctr">
              <a:buNone/>
            </a:pPr>
            <a:endParaRPr lang="en-US" dirty="0" smtClean="0"/>
          </a:p>
        </p:txBody>
      </p:sp>
      <p:pic>
        <p:nvPicPr>
          <p:cNvPr id="4" name="Picture 3" descr="furture.gif"/>
          <p:cNvPicPr>
            <a:picLocks noChangeAspect="1"/>
          </p:cNvPicPr>
          <p:nvPr/>
        </p:nvPicPr>
        <p:blipFill>
          <a:blip r:embed="rId6" cstate="print"/>
          <a:stretch>
            <a:fillRect/>
          </a:stretch>
        </p:blipFill>
        <p:spPr>
          <a:xfrm>
            <a:off x="4114800" y="4066172"/>
            <a:ext cx="3810000" cy="2606843"/>
          </a:xfrm>
          <a:prstGeom prst="rect">
            <a:avLst/>
          </a:prstGeom>
        </p:spPr>
      </p:pic>
      <p:pic>
        <p:nvPicPr>
          <p:cNvPr id="5" name="~PP3301.WAV">
            <a:hlinkClick r:id="" action="ppaction://media"/>
          </p:cNvPr>
          <p:cNvPicPr>
            <a:picLocks noRot="1" noChangeAspect="1"/>
          </p:cNvPicPr>
          <p:nvPr>
            <a:wavAudioFile r:embed="rId1" name="~PP3301.WAV"/>
          </p:nvPr>
        </p:nvPicPr>
        <p:blipFill>
          <a:blip r:embed="rId7" cstate="print"/>
          <a:stretch>
            <a:fillRect/>
          </a:stretch>
        </p:blipFill>
        <p:spPr>
          <a:xfrm>
            <a:off x="8696325" y="6410325"/>
            <a:ext cx="304800" cy="304800"/>
          </a:xfrm>
          <a:prstGeom prst="rect">
            <a:avLst/>
          </a:prstGeom>
        </p:spPr>
      </p:pic>
    </p:spTree>
  </p:cSld>
  <p:clrMapOvr>
    <a:masterClrMapping/>
  </p:clrMapOvr>
  <p:transition spd="med" advClick="0" advTm="5086">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possibilities are overflowing…</a:t>
            </a:r>
            <a:endParaRPr lang="en-US" dirty="0"/>
          </a:p>
        </p:txBody>
      </p:sp>
      <p:sp>
        <p:nvSpPr>
          <p:cNvPr id="3" name="Content Placeholder 2"/>
          <p:cNvSpPr>
            <a:spLocks noGrp="1"/>
          </p:cNvSpPr>
          <p:nvPr>
            <p:ph sz="quarter" idx="1"/>
          </p:nvPr>
        </p:nvSpPr>
        <p:spPr/>
        <p:txBody>
          <a:bodyPr/>
          <a:lstStyle/>
          <a:p>
            <a:r>
              <a:rPr lang="en-US" dirty="0" smtClean="0"/>
              <a:t>Calling all book designers…</a:t>
            </a:r>
          </a:p>
          <a:p>
            <a:endParaRPr lang="en-US" dirty="0" smtClean="0"/>
          </a:p>
          <a:p>
            <a:r>
              <a:rPr lang="en-US" dirty="0" smtClean="0">
                <a:hlinkClick r:id="rId4"/>
              </a:rPr>
              <a:t>http://bookbuilder.cast.org/</a:t>
            </a:r>
            <a:endParaRPr lang="en-US" dirty="0" smtClean="0"/>
          </a:p>
          <a:p>
            <a:endParaRPr lang="en-US" dirty="0" smtClean="0"/>
          </a:p>
          <a:p>
            <a:endParaRPr lang="en-US" dirty="0" smtClean="0"/>
          </a:p>
          <a:p>
            <a:endParaRPr lang="en-US" dirty="0"/>
          </a:p>
        </p:txBody>
      </p:sp>
      <p:sp>
        <p:nvSpPr>
          <p:cNvPr id="4" name="Content Placeholder 3"/>
          <p:cNvSpPr>
            <a:spLocks noGrp="1"/>
          </p:cNvSpPr>
          <p:nvPr>
            <p:ph sz="quarter" idx="2"/>
          </p:nvPr>
        </p:nvSpPr>
        <p:spPr/>
        <p:txBody>
          <a:bodyPr/>
          <a:lstStyle/>
          <a:p>
            <a:r>
              <a:rPr lang="en-US" dirty="0" smtClean="0">
                <a:hlinkClick r:id="rId5"/>
              </a:rPr>
              <a:t>http://www.bl.uk/onlinegallery/virtualbooks/index.html</a:t>
            </a:r>
            <a:endParaRPr lang="en-US" dirty="0" smtClean="0"/>
          </a:p>
          <a:p>
            <a:endParaRPr lang="en-US" dirty="0" smtClean="0"/>
          </a:p>
          <a:p>
            <a:r>
              <a:rPr lang="en-US" dirty="0" smtClean="0"/>
              <a:t>Free Virtual Books</a:t>
            </a:r>
          </a:p>
          <a:p>
            <a:endParaRPr lang="en-US" dirty="0" smtClean="0"/>
          </a:p>
          <a:p>
            <a:endParaRPr lang="en-US" dirty="0"/>
          </a:p>
        </p:txBody>
      </p:sp>
      <p:pic>
        <p:nvPicPr>
          <p:cNvPr id="3074" name="Picture 2" descr="C:\Documents and Settings\SHANTAY BERGUIN\Local Settings\Temporary Internet Files\Content.IE5\QJXGNMGX\MPj04393500000[1].jpg"/>
          <p:cNvPicPr>
            <a:picLocks noChangeAspect="1" noChangeArrowheads="1"/>
          </p:cNvPicPr>
          <p:nvPr/>
        </p:nvPicPr>
        <p:blipFill>
          <a:blip r:embed="rId6" cstate="print"/>
          <a:srcRect/>
          <a:stretch>
            <a:fillRect/>
          </a:stretch>
        </p:blipFill>
        <p:spPr bwMode="auto">
          <a:xfrm>
            <a:off x="339436" y="4038600"/>
            <a:ext cx="4003963" cy="2590800"/>
          </a:xfrm>
          <a:prstGeom prst="rect">
            <a:avLst/>
          </a:prstGeom>
          <a:noFill/>
        </p:spPr>
      </p:pic>
      <p:pic>
        <p:nvPicPr>
          <p:cNvPr id="7" name="Picture 6" descr="virtual books.gif"/>
          <p:cNvPicPr>
            <a:picLocks noChangeAspect="1"/>
          </p:cNvPicPr>
          <p:nvPr/>
        </p:nvPicPr>
        <p:blipFill>
          <a:blip r:embed="rId7" cstate="print"/>
          <a:stretch>
            <a:fillRect/>
          </a:stretch>
        </p:blipFill>
        <p:spPr>
          <a:xfrm>
            <a:off x="6248400" y="4267200"/>
            <a:ext cx="1143000" cy="2198078"/>
          </a:xfrm>
          <a:prstGeom prst="rect">
            <a:avLst/>
          </a:prstGeom>
        </p:spPr>
      </p:pic>
      <p:pic>
        <p:nvPicPr>
          <p:cNvPr id="8" name="~PP1795.WAV">
            <a:hlinkClick r:id="" action="ppaction://media"/>
          </p:cNvPr>
          <p:cNvPicPr>
            <a:picLocks noRot="1" noChangeAspect="1"/>
          </p:cNvPicPr>
          <p:nvPr>
            <a:wavAudioFile r:embed="rId1" name="~PP1795.WAV"/>
          </p:nvPr>
        </p:nvPicPr>
        <p:blipFill>
          <a:blip r:embed="rId8" cstate="print"/>
          <a:stretch>
            <a:fillRect/>
          </a:stretch>
        </p:blipFill>
        <p:spPr>
          <a:xfrm>
            <a:off x="8696325" y="6410325"/>
            <a:ext cx="304800" cy="304800"/>
          </a:xfrm>
          <a:prstGeom prst="rect">
            <a:avLst/>
          </a:prstGeom>
        </p:spPr>
      </p:pic>
    </p:spTree>
  </p:cSld>
  <p:clrMapOvr>
    <a:masterClrMapping/>
  </p:clrMapOvr>
  <p:transition spd="med" advClick="0" advTm="10728">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a:lstStyle/>
          <a:p>
            <a:r>
              <a:rPr lang="en-US" dirty="0" smtClean="0"/>
              <a:t>	</a:t>
            </a:r>
            <a:endParaRPr lang="en-US" dirty="0"/>
          </a:p>
        </p:txBody>
      </p:sp>
      <p:sp>
        <p:nvSpPr>
          <p:cNvPr id="3" name="Title 2"/>
          <p:cNvSpPr>
            <a:spLocks noGrp="1"/>
          </p:cNvSpPr>
          <p:nvPr>
            <p:ph type="title"/>
          </p:nvPr>
        </p:nvSpPr>
        <p:spPr/>
        <p:txBody>
          <a:bodyPr>
            <a:normAutofit fontScale="90000"/>
          </a:bodyPr>
          <a:lstStyle/>
          <a:p>
            <a:pPr algn="ctr"/>
            <a:r>
              <a:rPr lang="en-US" dirty="0" smtClean="0"/>
              <a:t>North Shore Middle School Description and Demographics</a:t>
            </a:r>
            <a:endParaRPr lang="en-US" dirty="0"/>
          </a:p>
        </p:txBody>
      </p:sp>
      <p:pic>
        <p:nvPicPr>
          <p:cNvPr id="5" name="Picture Placeholder 4" descr="schoolkids.gif"/>
          <p:cNvPicPr>
            <a:picLocks noGrp="1" noChangeAspect="1"/>
          </p:cNvPicPr>
          <p:nvPr>
            <p:ph type="pic" idx="1"/>
          </p:nvPr>
        </p:nvPicPr>
        <p:blipFill>
          <a:blip r:embed="rId4" cstate="print"/>
          <a:srcRect t="11707" b="11707"/>
          <a:stretch>
            <a:fillRect/>
          </a:stretch>
        </p:blipFill>
        <p:spPr/>
      </p:pic>
      <p:pic>
        <p:nvPicPr>
          <p:cNvPr id="6" name="~PP1681.WAV">
            <a:hlinkClick r:id="" action="ppaction://media"/>
          </p:cNvPr>
          <p:cNvPicPr>
            <a:picLocks noRot="1" noChangeAspect="1"/>
          </p:cNvPicPr>
          <p:nvPr>
            <a:wavAudioFile r:embed="rId1" name="~PP1681.WAV"/>
          </p:nvPr>
        </p:nvPicPr>
        <p:blipFill>
          <a:blip r:embed="rId5" cstate="print"/>
          <a:stretch>
            <a:fillRect/>
          </a:stretch>
        </p:blipFill>
        <p:spPr>
          <a:xfrm>
            <a:off x="8696325" y="6410325"/>
            <a:ext cx="304800" cy="304800"/>
          </a:xfrm>
          <a:prstGeom prst="rect">
            <a:avLst/>
          </a:prstGeom>
        </p:spPr>
      </p:pic>
    </p:spTree>
  </p:cSld>
  <p:clrMapOvr>
    <a:masterClrMapping/>
  </p:clrMapOvr>
  <p:transition spd="med" advClick="0" advTm="8011">
    <p:randomBar/>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283</TotalTime>
  <Words>397</Words>
  <Application>Microsoft Office PowerPoint</Application>
  <PresentationFormat>On-screen Show (4:3)</PresentationFormat>
  <Paragraphs>74</Paragraphs>
  <Slides>16</Slides>
  <Notes>0</Notes>
  <HiddenSlides>0</HiddenSlides>
  <MMClips>20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Median</vt:lpstr>
      <vt:lpstr>Did you know… North Shore Middle School had a technology Plan?</vt:lpstr>
      <vt:lpstr>Why do we need a technology plan?</vt:lpstr>
      <vt:lpstr>Mission</vt:lpstr>
      <vt:lpstr>Where to find your technology TEKS?</vt:lpstr>
      <vt:lpstr>Technology is the future!</vt:lpstr>
      <vt:lpstr>“There has been explosive growth in the availability of online instruction and virtual schools complementing traditional instruction with high quality courses tailored to the needs of individual students.” (EDTP, 2004)</vt:lpstr>
      <vt:lpstr>Math and Science</vt:lpstr>
      <vt:lpstr>The possibilities are overflowing…</vt:lpstr>
      <vt:lpstr>North Shore Middle School Description and Demographics</vt:lpstr>
      <vt:lpstr>North Shore Middle School is…</vt:lpstr>
      <vt:lpstr>Current Software/Hardware…</vt:lpstr>
      <vt:lpstr>Goal #1 Teaching and Learning</vt:lpstr>
      <vt:lpstr>Goal #2 Educator Preparation</vt:lpstr>
      <vt:lpstr>Goal #3 Administration and Support Services</vt:lpstr>
      <vt:lpstr>Goal #4 Infrastructure for Technology</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Did you know… North Shore Middle School had a technology Plan?</dc:title>
  <dc:creator> Shantay</dc:creator>
  <cp:lastModifiedBy> Shantay</cp:lastModifiedBy>
  <cp:revision>35</cp:revision>
  <dcterms:created xsi:type="dcterms:W3CDTF">2010-02-11T01:39:44Z</dcterms:created>
  <dcterms:modified xsi:type="dcterms:W3CDTF">2010-02-15T22:20:37Z</dcterms:modified>
</cp:coreProperties>
</file>